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71" r:id="rId6"/>
    <p:sldId id="269" r:id="rId7"/>
    <p:sldId id="270" r:id="rId8"/>
    <p:sldId id="272" r:id="rId9"/>
    <p:sldId id="273" r:id="rId10"/>
    <p:sldId id="274" r:id="rId11"/>
    <p:sldId id="268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акиров А.Б." initials="Б" lastIdx="1" clrIdx="0">
    <p:extLst>
      <p:ext uri="{19B8F6BF-5375-455C-9EA6-DF929625EA0E}">
        <p15:presenceInfo xmlns:p15="http://schemas.microsoft.com/office/powerpoint/2012/main" userId="Бакиров А.Б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47" autoAdjust="0"/>
  </p:normalViewPr>
  <p:slideViewPr>
    <p:cSldViewPr snapToGrid="0">
      <p:cViewPr varScale="1">
        <p:scale>
          <a:sx n="63" d="100"/>
          <a:sy n="63" d="100"/>
        </p:scale>
        <p:origin x="102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23T23:02:41.68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BB473-F352-478B-84C2-16271E801379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BF3C2-313A-48D9-9985-BA3DF7BEAA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51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37BD0-DE02-4590-95C8-6343B1B8CC41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5143-D84C-451F-ABDE-A35ECC30A4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36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GPS широко используется для позиционирования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БпЛА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точностью до нескольких метров, но потери или задержки сигнала затрудняют автономную посадку. А также, как показала СВО, владелец Глобальной Системы Позиционирования имеет возможность вносить корректировки в показание сигнала, либо его целиком заглушить для конкретной области земли.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348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Gazebo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3D-симулятор для моделирования и тестирования роботов. Он поддерживает сложные сценарии, интегрируется с ROS и включает сенсоры, такие как камеры,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лидары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IMU, с возможностью расширения через плагины.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98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Operating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(ROS) — платформа для разработки ПО роботов, включающая инструменты, библиотеки и механизмы обмена данными. Она упрощает создание сложных приложений, поддерживает аппаратную абстракцию и выпускается с открытым исходным кодом.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48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PX4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Autopilot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полетный стек для управления БПЛА, поддерживающий ручной, вспомогательный и автономный режимы. Он интегрируется с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Gazebo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использует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MAVLink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связи и поддерживает ROS через MAVROS.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156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Библиотека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ArUco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создает маркеры с настраиваемыми параметрами и включает алгоритмы детекции, оценки положения камеры и калибровки. Существует две версии: в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авторская. Используется авторская, так как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 поддерживает фрактальные маркеры.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854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В качестве платформы выбран робот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Clearpath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Husky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UGV с посадочной площадкой, содержащей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ArUco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-маркер, UWB-тэги и инфракрасный маяк для точного позиционирования. Модели разработаны в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Blender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экспортированы в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Collada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совместимости с симуляторами.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810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Инфракрасные системы позиционирования используют оптический маяк с светодиодами и приемник. Точность системы достигает 20 см, а инфракрасное излучение устойчиво к неблагоприятным погодным условиям, но требует прямой видимости. Такие системы перспективны для автономной посадки.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34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Визуальная навигация использует камеры, ориентиры и алгоритмы компьютерного зрения для определения местоположения. Ее преимущества — гибкость, точность, низкая стоимость и скорость. Надежность повышают фидуциальные маркеры, такие как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ArUco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AprilTag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Для устойчивости к перекрытиям применяются фрактальные маркеры. Эта технология перспективна для автономной посадки благодаря своей точности и устойчивости.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74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Радиочастотные системы позиционирования используют радиоволны и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мультилатерацию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определения местоположения. Якоря передают сигналы, а тэг их принимает.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-Fi и Bluetooth обеспечивают точность 3–5 м, тогда как UWB — до 20 см и устойчива к помехам. UWB перспективна благодаря высокой точности.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41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Ультразвуковая навигация измеряет время прохождения отраженного сигнала, обеспечивая точность до 3 см. Однако чувствительность к шумам и погодным условиям ограничивает ее применение во внешней среде, исключая использование для автономной посадки 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БпЛА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924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Мультилатерация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определяет местоположение по расстояниям до якорей, строя пересекающиеся сферы. В идеале пересечение — одна точка, но ошибки могут вызывать неопределенность. Для вычисления координат требуется минимум 4 якоря.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12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Определение местоположения по инфракрасным маякам основано на измерении интенсивности их излучения. Маяк включает две вертикальные и две горизонтальные пары излучателей, для которых выполняются аналогичные расчеты.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16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пинхол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-камеры описывает проецирование 3D-точек на плоскость изображения через небольшое отверстие без линз. Она формирует изображение с перспективным преобразованием, где каждая точка сцены соответствует пикселю, и применяется в компьютерном зрении.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88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основании вышесказанного мною был разработан алгоритм посадки.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D5143-D84C-451F-ABDE-A35ECC30A4C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2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C33A16-826E-3B33-A24A-8B67E7EEE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88A6DD8-0AE2-35C5-E076-E4C38ACC9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9434927-9E6E-2B9C-4BF5-F1A84211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B7EC432-B7EF-5DAC-1ABF-C0538FE4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E54FF9B-64AD-B6C5-E17F-65EA86F0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97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72C7466-A143-FFE4-E325-B5B58027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B449EC5F-3804-2DF3-B8DC-2595C1233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D830004-73E1-FEF9-F1DE-86B3059F0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79C799F-978A-43FF-5F6D-EE16CE6C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E05B044-735B-1FDD-FE2C-F895BFBD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843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CCAACF35-765F-11B8-8383-587512AC4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A9500C25-065B-DB4A-8282-689A937C2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E443167-E843-9B64-D1AF-8D2C41F4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CD8FD14-9760-28CC-ACFE-CF61C631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69A4BA7-7A66-C8C8-461E-60FF5A2C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33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69732C-8170-15D4-B5D6-D5E021AE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34DF3CD-0F02-D48D-327A-532899DE6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E2743B6-A9AB-71A5-051D-FFE319B0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866F827-6298-D8D4-FF9D-D5046DAE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3D884E9-589D-D8FE-BF3F-FEF8EA19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2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D5947BF-1E1F-CE1B-49E1-3CA22A95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14F40DD-BCF2-7AB1-D3F7-DAC1975AE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026C4A4-B8DE-2190-49DE-EDD50BBD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0DD9423-87A4-7710-CA77-38CAB901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887BF6D-534B-DE2E-2102-09E1617D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27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8186833-965F-B6D5-7A4D-70E582A2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1B11510-27B9-3ED7-15D6-0959713EE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D381829-FC51-B4B1-8E1A-21B0B5694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72FACC3-403E-93D3-6B43-2CB0F7A9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7B91A92-6642-17C9-BACF-FE1C4F06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310957B5-036C-2D96-D387-91E1615D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2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AA75D4E-028B-496A-EA31-C24DFA5B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CF81F5E-ECB8-8DEC-F68D-A81C93308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1B72810F-EB28-A777-A1CD-02AF6075E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BF70EE6A-4F77-9595-4019-EC735629B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52A88322-A925-4348-0993-86B624076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EE9020A2-AC31-B46C-F5C9-2CB25412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BDB6D578-C624-08D6-2181-9CAEA018C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4562D84B-331C-CCCF-1358-06F9931D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16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902983E-2BE1-1785-4F84-B4BF0F30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B699831C-4BC3-A417-3B45-5A500C97D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08283D8A-84AF-C408-00CE-603F2CDF9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0CDBC04-6D8A-7FC4-8756-6F4B5F19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01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59BF13EC-09A0-BAC2-D2E3-29869253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0016A0D9-04B1-B8F0-02DA-ABE4AE5E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8631907E-4104-4FE3-7348-EC11A10D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6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9DA4572-4629-AA13-E28C-48E81199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120E0E0-186C-97A0-625F-6E56EFBA6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3A0AC368-04DB-B45B-28B0-2D3564B70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537F57F-C5C9-C526-B190-EA69AF54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9687B66-2BC9-2B4D-9DA0-5F06EFE5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3456E8D-980C-B5A7-1E6A-661BEFF8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749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42169D-84A2-8A5A-7C2B-897A5163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C9D62694-06F7-DECE-E7C5-6E2326E20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3556F38-7FAD-C336-9941-0E45C1D5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508D3722-22B5-517B-7056-90A0678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EC78525-46DD-7224-0C95-D66DF777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7A2073B-2E50-7979-7349-62E8DA69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83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187BD58-8E04-FAE8-A0E9-C379A90A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4964ADE-2DB8-2771-8541-8F1EC120F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C28ABD7-BBB3-57F9-5529-91F1FDD3A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0516-EDE3-4632-9131-18E9C0EC433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87D0630-C9D7-FB90-14BE-A9AC60A14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B030E53-7149-D4ED-ACE4-E8267E5CF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5B2E8-E554-4401-904A-92FD032455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85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46CD680-0FBD-D8A4-4120-3D1CB9EC2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601059"/>
            <a:ext cx="9144000" cy="2514599"/>
          </a:xfrm>
        </p:spPr>
        <p:txBody>
          <a:bodyPr>
            <a:normAutofit/>
          </a:bodyPr>
          <a:lstStyle/>
          <a:p>
            <a:r>
              <a:rPr lang="ru-RU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имитационной модели для автономной посадки БПЛА мультироторного типа на подвижную платформу</a:t>
            </a:r>
            <a:endParaRPr lang="ru-RU" sz="5400" dirty="0"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5BC4B78-49C3-2C9D-01A3-C6C3E7259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5440" y="5293678"/>
            <a:ext cx="9144000" cy="1655762"/>
          </a:xfrm>
        </p:spPr>
        <p:txBody>
          <a:bodyPr/>
          <a:lstStyle/>
          <a:p>
            <a:r>
              <a:rPr lang="ru-RU" dirty="0"/>
              <a:t>Подготовил </a:t>
            </a:r>
            <a:r>
              <a:rPr lang="ru-RU"/>
              <a:t>ученик  10.3 </a:t>
            </a:r>
            <a:r>
              <a:rPr lang="ru-RU" dirty="0"/>
              <a:t>класса</a:t>
            </a:r>
          </a:p>
          <a:p>
            <a:r>
              <a:rPr lang="ru-RU" dirty="0"/>
              <a:t>ГБОУ ИТШ №777</a:t>
            </a:r>
          </a:p>
          <a:p>
            <a:r>
              <a:rPr lang="ru-RU" dirty="0"/>
              <a:t>Бакиров Арсений</a:t>
            </a:r>
          </a:p>
        </p:txBody>
      </p:sp>
    </p:spTree>
    <p:extLst>
      <p:ext uri="{BB962C8B-B14F-4D97-AF65-F5344CB8AC3E}">
        <p14:creationId xmlns:p14="http://schemas.microsoft.com/office/powerpoint/2010/main" val="249941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BB580323-89A3-8D60-927D-2DE0658BD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570093" y="1322928"/>
            <a:ext cx="3103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Инфракрасные маяки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7147" y="1902132"/>
            <a:ext cx="430329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Инфракрасный маяк состоит из двух вертикальных и двух горизонтальных пар излучателей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Для определения местоположения нужно смоделировать измерение интенсивности инфракрасного излучения и проанализировать данные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908885" y="1692260"/>
            <a:ext cx="6912560" cy="49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BB580323-89A3-8D60-927D-2DE0658BD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786597" y="1301358"/>
            <a:ext cx="3294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Модель </a:t>
            </a:r>
            <a:r>
              <a:rPr lang="ru-RU" dirty="0" err="1">
                <a:latin typeface="Arial Black" panose="020B0A04020102020204" pitchFamily="34" charset="0"/>
              </a:rPr>
              <a:t>пинхол</a:t>
            </a:r>
            <a:r>
              <a:rPr lang="ru-RU" dirty="0">
                <a:latin typeface="Arial Black" panose="020B0A04020102020204" pitchFamily="34" charset="0"/>
              </a:rPr>
              <a:t>-камеры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55" y="2122905"/>
            <a:ext cx="61817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7147" y="1902132"/>
            <a:ext cx="508650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Математическая модель описывает проекцию точек трёхмерного пространства на плоскости.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Отсюда мы получаем модель уравнения</a:t>
            </a:r>
            <a:r>
              <a:rPr lang="en-US" dirty="0"/>
              <a:t>: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𝑠𝑝</a:t>
            </a:r>
            <a:r>
              <a:rPr lang="ru-RU" sz="2400" b="1" i="1" baseline="-25000" dirty="0"/>
              <a:t>𝑖</a:t>
            </a:r>
            <a:r>
              <a:rPr lang="ru-RU" sz="2400" b="1" dirty="0"/>
              <a:t> = 𝐴[𝑅</a:t>
            </a:r>
            <a:r>
              <a:rPr lang="ru-RU" sz="2400" b="1" i="1" baseline="-25000" dirty="0"/>
              <a:t>𝐺</a:t>
            </a:r>
            <a:r>
              <a:rPr lang="ru-RU" sz="2400" b="1" dirty="0"/>
              <a:t>|𝑇</a:t>
            </a:r>
            <a:r>
              <a:rPr lang="en-US" sz="2400" b="1" i="1" baseline="-25000" dirty="0"/>
              <a:t>G</a:t>
            </a:r>
            <a:r>
              <a:rPr lang="ru-RU" sz="2400" b="1" dirty="0"/>
              <a:t>]𝑞</a:t>
            </a:r>
            <a:r>
              <a:rPr lang="ru-RU" sz="2400" b="1" baseline="-25000" dirty="0"/>
              <a:t>𝑖</a:t>
            </a:r>
            <a:r>
              <a:rPr lang="ru-RU" sz="2000" baseline="-25000" dirty="0"/>
              <a:t> </a:t>
            </a:r>
            <a:r>
              <a:rPr lang="ru-RU" sz="2000" dirty="0"/>
              <a:t>  , где 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𝑠 – коэффициент искажения линзы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𝑝</a:t>
            </a:r>
            <a:r>
              <a:rPr lang="ru-RU" sz="2000" i="1" baseline="-25000" dirty="0"/>
              <a:t>𝑖</a:t>
            </a:r>
            <a:r>
              <a:rPr lang="ru-RU" sz="2000" dirty="0"/>
              <a:t>  - вектор координат пикселя</a:t>
            </a:r>
            <a:r>
              <a:rPr lang="ru-RU" sz="2000" i="1" baseline="-25000" dirty="0"/>
              <a:t> </a:t>
            </a:r>
            <a:endParaRPr lang="en-US" sz="2000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𝐴 – матрица внутренних характеристик камер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𝑅</a:t>
            </a:r>
            <a:r>
              <a:rPr lang="ru-RU" sz="2000" i="1" baseline="-25000" dirty="0"/>
              <a:t>𝐺</a:t>
            </a:r>
            <a:r>
              <a:rPr lang="ru-RU" sz="2000" dirty="0"/>
              <a:t>|𝑇</a:t>
            </a:r>
            <a:r>
              <a:rPr lang="en-US" sz="2000" i="1" baseline="-25000" dirty="0"/>
              <a:t>G </a:t>
            </a:r>
            <a:r>
              <a:rPr lang="ru-RU" sz="2000" i="1" dirty="0"/>
              <a:t> - совместная матрица поворота смещения</a:t>
            </a:r>
            <a:endParaRPr lang="en-US" sz="2000" i="1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Qi – </a:t>
            </a:r>
            <a:r>
              <a:rPr lang="ru-RU" sz="2000" dirty="0"/>
              <a:t>вектор координат точки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515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30387" y="877760"/>
            <a:ext cx="3490595" cy="5742054"/>
          </a:xfrm>
          <a:prstGeom prst="rect">
            <a:avLst/>
          </a:prstGeom>
        </p:spPr>
      </p:pic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BB580323-89A3-8D60-927D-2DE0658BD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095346" y="1507048"/>
            <a:ext cx="2585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Алгоритм посадки</a:t>
            </a:r>
          </a:p>
        </p:txBody>
      </p:sp>
    </p:spTree>
    <p:extLst>
      <p:ext uri="{BB962C8B-B14F-4D97-AF65-F5344CB8AC3E}">
        <p14:creationId xmlns:p14="http://schemas.microsoft.com/office/powerpoint/2010/main" val="289684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B90F131-2398-61A3-DD19-AADE166E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552805EB-7FDF-57B2-E730-4A0B9B3E5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F4AF56A8-D97A-AC6F-04CD-974AC08AA98C}"/>
              </a:ext>
            </a:extLst>
          </p:cNvPr>
          <p:cNvSpPr/>
          <p:nvPr/>
        </p:nvSpPr>
        <p:spPr>
          <a:xfrm>
            <a:off x="5382311" y="1237748"/>
            <a:ext cx="1427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Gazebo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4E9BD4A3-9CED-BEE3-ACB9-7C1F63D95388}"/>
              </a:ext>
            </a:extLst>
          </p:cNvPr>
          <p:cNvSpPr/>
          <p:nvPr/>
        </p:nvSpPr>
        <p:spPr>
          <a:xfrm>
            <a:off x="413293" y="2371259"/>
            <a:ext cx="3641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Gazebo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3D-симулятор для моделирования и тестирования роботов и алгоритмов управления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Он интегрирован с ROS, что делает его идеальным для разработки</a:t>
            </a: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D54470F-FB1A-C502-6995-6ACA9E633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82" y="2159884"/>
            <a:ext cx="355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93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06E22B6-9A2E-F3C0-4485-43C91F47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DD1B9FAE-0C10-A355-3FD1-9DB1AE444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09B2F0DB-6103-7B9F-A6B2-55EA9C98D897}"/>
              </a:ext>
            </a:extLst>
          </p:cNvPr>
          <p:cNvSpPr/>
          <p:nvPr/>
        </p:nvSpPr>
        <p:spPr>
          <a:xfrm>
            <a:off x="5664124" y="1269553"/>
            <a:ext cx="4584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Robotic Operating System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84532F55-CD48-9ED3-F041-8F9501E33DAA}"/>
              </a:ext>
            </a:extLst>
          </p:cNvPr>
          <p:cNvSpPr/>
          <p:nvPr/>
        </p:nvSpPr>
        <p:spPr>
          <a:xfrm>
            <a:off x="461001" y="2159884"/>
            <a:ext cx="41030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это платформа для разработки программного обеспечения роботов, содержащая библиотеки, инструменты и механизмы коммуникации для создания сложных приложений.</a:t>
            </a:r>
            <a:endParaRPr lang="en-US" sz="3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274E2D3-A088-BD1C-4B71-DF79725AD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04" y="2450327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1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A388639-5C47-7AAF-0D5D-30D1AA30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A04F3941-150A-8617-B6AE-D5867A65B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EB825859-A2C1-AB7C-DE5A-6CD739AF0494}"/>
              </a:ext>
            </a:extLst>
          </p:cNvPr>
          <p:cNvSpPr/>
          <p:nvPr/>
        </p:nvSpPr>
        <p:spPr>
          <a:xfrm>
            <a:off x="6609835" y="1269553"/>
            <a:ext cx="2693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PX4 - Autopilot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99EB2CFA-DADE-51A0-573E-BA06BAE8228A}"/>
              </a:ext>
            </a:extLst>
          </p:cNvPr>
          <p:cNvSpPr/>
          <p:nvPr/>
        </p:nvSpPr>
        <p:spPr>
          <a:xfrm>
            <a:off x="461001" y="2159884"/>
            <a:ext cx="410304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PX4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Autopilot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полетный стек, который предлагает комплексное решение для управления беспилотными транспортными средствами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Он поддерживает различные режимы полета, включая ручной, вспомогательный и полностью автономный</a:t>
            </a:r>
            <a:endParaRPr lang="en-US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72EB792-F26D-5E3A-2213-744BB36B4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27" y="2628417"/>
            <a:ext cx="2498366" cy="24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C30DEC3-8D02-B39D-2C1D-0AF7BF4DB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FC211748-915A-E03E-AF68-8190E8348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C87F3DA6-FF4F-9050-FC42-AD27FFC4C9A7}"/>
              </a:ext>
            </a:extLst>
          </p:cNvPr>
          <p:cNvSpPr/>
          <p:nvPr/>
        </p:nvSpPr>
        <p:spPr>
          <a:xfrm>
            <a:off x="6359867" y="1269553"/>
            <a:ext cx="3193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err="1">
                <a:latin typeface="Arial Black" panose="020B0A04020102020204" pitchFamily="34" charset="0"/>
              </a:rPr>
              <a:t>Библиотка</a:t>
            </a:r>
            <a:r>
              <a:rPr lang="ru-RU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ArUco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A9FB808-C5A4-98DB-3562-C05F32852C95}"/>
              </a:ext>
            </a:extLst>
          </p:cNvPr>
          <p:cNvSpPr/>
          <p:nvPr/>
        </p:nvSpPr>
        <p:spPr>
          <a:xfrm>
            <a:off x="461001" y="2159884"/>
            <a:ext cx="41030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Библиотека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ArUco</a:t>
            </a: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 предлагает инструменты для создания маркеров с настраиваемыми параметрами, такими как размер, тип словаря и идентификатор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Она включает алгоритмы для детектирования маркеров, оценки положения камеры и калибровки для определения внутренних характеристик</a:t>
            </a:r>
            <a:endParaRPr lang="en-US" sz="4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081F647-E0E0-2A7F-A0B5-F970CE302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12" y="2701289"/>
            <a:ext cx="2887158" cy="288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27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AC8DB2-E47D-C3C9-9491-B315B561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CF4557C4-DC78-509B-02CB-8F1A41636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6A94892D-EEC1-2475-766B-66F2E3D9E17D}"/>
              </a:ext>
            </a:extLst>
          </p:cNvPr>
          <p:cNvSpPr/>
          <p:nvPr/>
        </p:nvSpPr>
        <p:spPr>
          <a:xfrm>
            <a:off x="4558179" y="1174138"/>
            <a:ext cx="7633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latin typeface="Arial Black" panose="020B0A04020102020204" pitchFamily="34" charset="0"/>
              </a:rPr>
              <a:t>Создание модели посадочной платформы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4B71F7F-FE0C-179D-A681-A250327A1956}"/>
              </a:ext>
            </a:extLst>
          </p:cNvPr>
          <p:cNvSpPr/>
          <p:nvPr/>
        </p:nvSpPr>
        <p:spPr>
          <a:xfrm>
            <a:off x="463082" y="2251271"/>
            <a:ext cx="36397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В качестве основной модели для платформы была выбрана модель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Clearpath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 Husky UGV</a:t>
            </a:r>
            <a:endParaRPr lang="ru-RU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egoe UI Emoj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</a:rPr>
              <a:t>Модель была доработана за счет добавления посадочной площадки, </a:t>
            </a:r>
            <a:r>
              <a:rPr lang="en-US" sz="2000" dirty="0" err="1">
                <a:latin typeface="Calibri" panose="020F0502020204030204" pitchFamily="34" charset="0"/>
              </a:rPr>
              <a:t>ArUco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</a:rPr>
              <a:t>маркера, инфракрасного маяка и </a:t>
            </a:r>
            <a:r>
              <a:rPr lang="en-US" sz="2000" dirty="0">
                <a:latin typeface="Calibri" panose="020F0502020204030204" pitchFamily="34" charset="0"/>
              </a:rPr>
              <a:t>UWB </a:t>
            </a:r>
            <a:r>
              <a:rPr lang="ru-RU" sz="2000" dirty="0">
                <a:latin typeface="Calibri" panose="020F0502020204030204" pitchFamily="34" charset="0"/>
              </a:rPr>
              <a:t>тегов</a:t>
            </a:r>
            <a:endParaRPr lang="en-US" sz="4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EB1F2CB-4B42-EE46-A980-746B9724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1538"/>
            <a:ext cx="4823027" cy="32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2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3AD6D2C-0C32-3D3C-B537-6DFF4F2F0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A2B7B85A-D642-A2B4-C8BD-6A25BBBD2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8386E067-2D7F-CE0C-5912-B1BE9D3F4BB1}"/>
              </a:ext>
            </a:extLst>
          </p:cNvPr>
          <p:cNvSpPr/>
          <p:nvPr/>
        </p:nvSpPr>
        <p:spPr>
          <a:xfrm>
            <a:off x="4471105" y="1229797"/>
            <a:ext cx="7537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latin typeface="Arial Black" panose="020B0A04020102020204" pitchFamily="34" charset="0"/>
              </a:rPr>
              <a:t>Написание программы погодных условий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8EB98163-5A98-5C06-73AA-B7627DEC7D4C}"/>
              </a:ext>
            </a:extLst>
          </p:cNvPr>
          <p:cNvSpPr/>
          <p:nvPr/>
        </p:nvSpPr>
        <p:spPr>
          <a:xfrm>
            <a:off x="391520" y="1949122"/>
            <a:ext cx="38296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Имитация ветра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Плагин </a:t>
            </a:r>
            <a:r>
              <a:rPr lang="ru-RU" sz="2000" dirty="0" err="1"/>
              <a:t>libgazebo_wind_plugin</a:t>
            </a:r>
            <a:r>
              <a:rPr lang="ru-RU" sz="2000" dirty="0"/>
              <a:t> моделирует влияние ветра на </a:t>
            </a:r>
            <a:r>
              <a:rPr lang="ru-RU" sz="2000" dirty="0" err="1"/>
              <a:t>БпЛА</a:t>
            </a:r>
            <a:r>
              <a:rPr lang="ru-RU" sz="2000" dirty="0"/>
              <a:t>, учитывая его воздействие на сопротивление ротора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</a:rPr>
              <a:t>Имитация тумана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Туман генерируется путем, где коэффициент определяет плотность тумана. Реализуется через функцию </a:t>
            </a:r>
            <a:r>
              <a:rPr lang="ru-RU" sz="2000" dirty="0" err="1"/>
              <a:t>add_haze</a:t>
            </a:r>
            <a:endParaRPr lang="ru-RU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latin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61E7D30-CAC9-68AF-E6E8-DF283613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85" y="2811159"/>
            <a:ext cx="5048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4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A0FD667-15DF-7015-B86F-4DFEA4C65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E48003E7-E619-0CFE-9B00-4848BC55C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A738C17A-0680-0B05-E574-CF6F6F9B6DF5}"/>
              </a:ext>
            </a:extLst>
          </p:cNvPr>
          <p:cNvSpPr/>
          <p:nvPr/>
        </p:nvSpPr>
        <p:spPr>
          <a:xfrm>
            <a:off x="7055148" y="1229797"/>
            <a:ext cx="2369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latin typeface="Arial Black" panose="020B0A04020102020204" pitchFamily="34" charset="0"/>
              </a:rPr>
              <a:t>Заключение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3FB62421-E6C8-91E4-2E88-FFA7A2E62B40}"/>
              </a:ext>
            </a:extLst>
          </p:cNvPr>
          <p:cNvSpPr/>
          <p:nvPr/>
        </p:nvSpPr>
        <p:spPr>
          <a:xfrm>
            <a:off x="89371" y="1986372"/>
            <a:ext cx="425999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Компьютерное зрение чувствительно к внешним условиям при посадке, но не влияет на управление.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 UWB обеспечивает более стабильную и быструю посадку по сравнению с маркерами.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 Наиболее перспективным решением для автономной посадки является UWB, возможно, с </a:t>
            </a:r>
            <a:r>
              <a:rPr lang="ru-RU" sz="2000" dirty="0" err="1"/>
              <a:t>ArUco</a:t>
            </a:r>
            <a:r>
              <a:rPr lang="ru-RU" sz="2000" dirty="0"/>
              <a:t> маркером для ближних расстояний.</a:t>
            </a:r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3" name="посадк-ик-15м-дождь-видимость-10км">
            <a:hlinkClick r:id="" action="ppaction://media"/>
            <a:extLst>
              <a:ext uri="{FF2B5EF4-FFF2-40B4-BE49-F238E27FC236}">
                <a16:creationId xmlns:a16="http://schemas.microsoft.com/office/drawing/2014/main" xmlns="" id="{DB2606C0-BA31-CF5D-9D29-710B131B5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6171" y="2425153"/>
            <a:ext cx="7044309" cy="3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8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9F448DB-64B5-D02B-199A-D169CCD2F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0D0D0D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Цель:</a:t>
            </a:r>
            <a:endParaRPr lang="ru-RU" sz="2400" dirty="0">
              <a:solidFill>
                <a:srgbClr val="0D0D0D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Разработка имитационной модели для автономной посадки БПЛА на подвижную платформу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0D0D0D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Разработка алгоритма автономной посадки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имитационной модели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Написание алгоритма для автономной посадки на подвижну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ю платформу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84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BB580323-89A3-8D60-927D-2DE0658BD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54006F-6F20-3AF9-0AD3-3B771CC78F1F}"/>
              </a:ext>
            </a:extLst>
          </p:cNvPr>
          <p:cNvSpPr txBox="1"/>
          <p:nvPr/>
        </p:nvSpPr>
        <p:spPr>
          <a:xfrm>
            <a:off x="234681" y="1961001"/>
            <a:ext cx="11387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Обзор средств позиционирования </a:t>
            </a:r>
            <a:r>
              <a:rPr lang="ru-RU" sz="2400" dirty="0" err="1">
                <a:latin typeface="Arial Black" panose="020B0A04020102020204" pitchFamily="34" charset="0"/>
              </a:rPr>
              <a:t>БпЛА</a:t>
            </a:r>
            <a:r>
              <a:rPr lang="ru-RU" sz="2400" dirty="0">
                <a:latin typeface="Arial Black" panose="020B0A04020102020204" pitchFamily="34" charset="0"/>
              </a:rPr>
              <a:t> для осуществления точной посадки на плоскую поверхность: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34681" y="3244334"/>
            <a:ext cx="113878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Глобальная система позиционирования </a:t>
            </a:r>
            <a:r>
              <a:rPr lang="en-US" sz="2400" dirty="0"/>
              <a:t>(GPS)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Визуальное позиционирование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Радиочастотные системы позиционирования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Инфракрасные системы позиционирования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Ультразвуковая система позиционирования </a:t>
            </a:r>
          </a:p>
        </p:txBody>
      </p:sp>
    </p:spTree>
    <p:extLst>
      <p:ext uri="{BB962C8B-B14F-4D97-AF65-F5344CB8AC3E}">
        <p14:creationId xmlns:p14="http://schemas.microsoft.com/office/powerpoint/2010/main" val="68352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2FC7F1-D6E5-9D96-7F17-5A1955682B2E}"/>
              </a:ext>
            </a:extLst>
          </p:cNvPr>
          <p:cNvSpPr txBox="1"/>
          <p:nvPr/>
        </p:nvSpPr>
        <p:spPr>
          <a:xfrm>
            <a:off x="246255" y="2035164"/>
            <a:ext cx="49999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GPS </a:t>
            </a:r>
            <a:r>
              <a:rPr lang="ru-RU" sz="2400" dirty="0" smtClean="0"/>
              <a:t>является наиболее распространённой и удобной в использовании, но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Время отправки не подходит для направления беспилотных аппаратов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Также у владельца </a:t>
            </a:r>
            <a:r>
              <a:rPr lang="ru-RU" sz="2400" dirty="0"/>
              <a:t>глобальной системы позиционирования </a:t>
            </a:r>
            <a:r>
              <a:rPr lang="ru-RU" sz="2400" dirty="0" smtClean="0"/>
              <a:t>есть возможность влиять </a:t>
            </a:r>
            <a:r>
              <a:rPr lang="ru-RU" sz="2400" dirty="0"/>
              <a:t>на </a:t>
            </a:r>
            <a:r>
              <a:rPr lang="ru-RU" sz="2400" dirty="0" smtClean="0"/>
              <a:t>показания датчиков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838036F-E645-3297-921B-EDA059842C39}"/>
              </a:ext>
            </a:extLst>
          </p:cNvPr>
          <p:cNvSpPr txBox="1"/>
          <p:nvPr/>
        </p:nvSpPr>
        <p:spPr>
          <a:xfrm>
            <a:off x="4763007" y="1299305"/>
            <a:ext cx="7257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Глобальная система позиционирования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46" y="2174897"/>
            <a:ext cx="6388566" cy="42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9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2FC7F1-D6E5-9D96-7F17-5A1955682B2E}"/>
              </a:ext>
            </a:extLst>
          </p:cNvPr>
          <p:cNvSpPr txBox="1"/>
          <p:nvPr/>
        </p:nvSpPr>
        <p:spPr>
          <a:xfrm>
            <a:off x="246255" y="2035164"/>
            <a:ext cx="49999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Эта система состоит из оптического маяка и приемника сигналов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Точность определения такой системы также определяется также до 20 см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Однако недостатком такой системы является необходимость обеспечения прямой видимости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838036F-E645-3297-921B-EDA059842C39}"/>
              </a:ext>
            </a:extLst>
          </p:cNvPr>
          <p:cNvSpPr txBox="1"/>
          <p:nvPr/>
        </p:nvSpPr>
        <p:spPr>
          <a:xfrm>
            <a:off x="3970421" y="1299305"/>
            <a:ext cx="822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Инфракрасные системы позиционирования</a:t>
            </a:r>
          </a:p>
        </p:txBody>
      </p:sp>
      <p:pic>
        <p:nvPicPr>
          <p:cNvPr id="4098" name="Picture 2" descr="https://www.mdpi.com/sensors/sensors-17-02391/article_deploy/html/images/sensors-17-02391-g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20" y="1882276"/>
            <a:ext cx="6473239" cy="471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6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cnx-software.ru/wp-content/uploads/2018/11/RealSense-D435i-camera-dr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677" y="1672284"/>
            <a:ext cx="5308334" cy="50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2FC7F1-D6E5-9D96-7F17-5A1955682B2E}"/>
              </a:ext>
            </a:extLst>
          </p:cNvPr>
          <p:cNvSpPr txBox="1"/>
          <p:nvPr/>
        </p:nvSpPr>
        <p:spPr>
          <a:xfrm>
            <a:off x="246254" y="2035164"/>
            <a:ext cx="59981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Работает на основе применении камер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Является очень быстрой и гибкой системой но нам не подходит, так как</a:t>
            </a:r>
            <a:r>
              <a:rPr lang="en-US" sz="2400" dirty="0"/>
              <a:t>: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Определение местоположения может быть не самым точным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/>
              <a:t>В  качестве ориентира может быть использован любой объект, но при разных погодных условиях камера может запачкаться и перестать распознавать объекты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838036F-E645-3297-921B-EDA059842C39}"/>
              </a:ext>
            </a:extLst>
          </p:cNvPr>
          <p:cNvSpPr txBox="1"/>
          <p:nvPr/>
        </p:nvSpPr>
        <p:spPr>
          <a:xfrm>
            <a:off x="4763007" y="1299305"/>
            <a:ext cx="4188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Визуальная навигация</a:t>
            </a:r>
          </a:p>
        </p:txBody>
      </p:sp>
    </p:spTree>
    <p:extLst>
      <p:ext uri="{BB962C8B-B14F-4D97-AF65-F5344CB8AC3E}">
        <p14:creationId xmlns:p14="http://schemas.microsoft.com/office/powerpoint/2010/main" val="102990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2FC7F1-D6E5-9D96-7F17-5A1955682B2E}"/>
              </a:ext>
            </a:extLst>
          </p:cNvPr>
          <p:cNvSpPr txBox="1"/>
          <p:nvPr/>
        </p:nvSpPr>
        <p:spPr>
          <a:xfrm>
            <a:off x="246255" y="2035164"/>
            <a:ext cx="4999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Работает по способу отправки радиоволн различной частоты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Самыми популярными технологиями позиционирования являются </a:t>
            </a:r>
            <a:r>
              <a:rPr lang="en-US" sz="2400" dirty="0"/>
              <a:t>Wi-Fi</a:t>
            </a:r>
            <a:r>
              <a:rPr lang="ru-RU" sz="2400" dirty="0"/>
              <a:t>, </a:t>
            </a:r>
            <a:r>
              <a:rPr lang="en-US" sz="2400" dirty="0"/>
              <a:t>Bluetooth </a:t>
            </a:r>
            <a:r>
              <a:rPr lang="ru-RU" sz="2400" dirty="0"/>
              <a:t>и </a:t>
            </a:r>
            <a:r>
              <a:rPr lang="en-US" sz="2400" dirty="0"/>
              <a:t>UWB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Технология </a:t>
            </a:r>
            <a:r>
              <a:rPr lang="en-US" sz="2400" dirty="0"/>
              <a:t>UWB </a:t>
            </a:r>
            <a:r>
              <a:rPr lang="ru-RU" sz="2400" dirty="0"/>
              <a:t>может определять местоположение до 20 см, но она нам тоже не подходит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838036F-E645-3297-921B-EDA059842C39}"/>
              </a:ext>
            </a:extLst>
          </p:cNvPr>
          <p:cNvSpPr txBox="1"/>
          <p:nvPr/>
        </p:nvSpPr>
        <p:spPr>
          <a:xfrm>
            <a:off x="3970421" y="1299305"/>
            <a:ext cx="822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Радиочастотные системы позиционирования</a:t>
            </a:r>
          </a:p>
        </p:txBody>
      </p:sp>
      <p:pic>
        <p:nvPicPr>
          <p:cNvPr id="2056" name="Picture 8" descr="http://information-technology.ru/images/01-17/trubka_pito_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74" y="1859381"/>
            <a:ext cx="822158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93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old.vniigis-ztk.ru/upload/iblock/857/857c321a7b2e54a5fbe111cec71c932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344" y="1798715"/>
            <a:ext cx="4387982" cy="47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2FC7F1-D6E5-9D96-7F17-5A1955682B2E}"/>
              </a:ext>
            </a:extLst>
          </p:cNvPr>
          <p:cNvSpPr txBox="1"/>
          <p:nvPr/>
        </p:nvSpPr>
        <p:spPr>
          <a:xfrm>
            <a:off x="246255" y="2035164"/>
            <a:ext cx="49999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Работает за счет измерения времени, за которое отраженный сигнал достигает датчика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Определяет близ лежащие предметы до 3 см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 тоже время реагирует на шумы и сильные ветра, удобна в автономной посадке </a:t>
            </a:r>
            <a:r>
              <a:rPr lang="ru-RU" sz="2400" dirty="0" err="1"/>
              <a:t>БпЛА</a:t>
            </a:r>
            <a:r>
              <a:rPr lang="ru-RU" sz="2400" dirty="0"/>
              <a:t>, но не всегда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838036F-E645-3297-921B-EDA059842C39}"/>
              </a:ext>
            </a:extLst>
          </p:cNvPr>
          <p:cNvSpPr txBox="1"/>
          <p:nvPr/>
        </p:nvSpPr>
        <p:spPr>
          <a:xfrm>
            <a:off x="3970421" y="1299305"/>
            <a:ext cx="822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Ультразвуковая система позиционирования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50172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BB580323-89A3-8D60-927D-2DE0658BD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59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23318" y="1259317"/>
            <a:ext cx="5456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Алгоритм трёхмерной </a:t>
            </a:r>
            <a:r>
              <a:rPr lang="ru-RU" dirty="0" err="1">
                <a:latin typeface="Arial Black" panose="020B0A04020102020204" pitchFamily="34" charset="0"/>
              </a:rPr>
              <a:t>мультилатерации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7147" y="1902132"/>
            <a:ext cx="50865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Для определение местоположения по </a:t>
            </a:r>
            <a:r>
              <a:rPr lang="en-US" sz="2400" dirty="0"/>
              <a:t>UWB</a:t>
            </a:r>
            <a:r>
              <a:rPr lang="ru-RU" sz="2400" dirty="0"/>
              <a:t> необходимо смоделировать получение расстояний от приемника, до передатчика.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Алгоритм использует расстояние для построения сфер каждого якорного узла. </a:t>
            </a: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806490" y="1902132"/>
            <a:ext cx="5623510" cy="45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90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849</Words>
  <Application>Microsoft Office PowerPoint</Application>
  <PresentationFormat>Широкоэкранный</PresentationFormat>
  <Paragraphs>124</Paragraphs>
  <Slides>19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Segoe UI Emoji</vt:lpstr>
      <vt:lpstr>Times New Roman</vt:lpstr>
      <vt:lpstr>Тема Office</vt:lpstr>
      <vt:lpstr>Разработка имитационной модели для автономной посадки БПЛА мультироторного типа на подвижную платформу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rossilya@outlook.com</dc:creator>
  <cp:lastModifiedBy>кабинет 59</cp:lastModifiedBy>
  <cp:revision>37</cp:revision>
  <dcterms:created xsi:type="dcterms:W3CDTF">2023-01-28T14:39:49Z</dcterms:created>
  <dcterms:modified xsi:type="dcterms:W3CDTF">2025-03-24T06:26:02Z</dcterms:modified>
</cp:coreProperties>
</file>